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64" r:id="rId2"/>
    <p:sldId id="266" r:id="rId3"/>
    <p:sldId id="299" r:id="rId4"/>
    <p:sldId id="267" r:id="rId5"/>
    <p:sldId id="328" r:id="rId6"/>
    <p:sldId id="329" r:id="rId7"/>
    <p:sldId id="302" r:id="rId8"/>
    <p:sldId id="300" r:id="rId9"/>
    <p:sldId id="282" r:id="rId10"/>
    <p:sldId id="301" r:id="rId11"/>
    <p:sldId id="303" r:id="rId12"/>
    <p:sldId id="304" r:id="rId13"/>
    <p:sldId id="325" r:id="rId14"/>
    <p:sldId id="326" r:id="rId15"/>
    <p:sldId id="305" r:id="rId16"/>
    <p:sldId id="308" r:id="rId17"/>
    <p:sldId id="309" r:id="rId18"/>
    <p:sldId id="268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270" r:id="rId27"/>
    <p:sldId id="310" r:id="rId28"/>
    <p:sldId id="311" r:id="rId29"/>
    <p:sldId id="323" r:id="rId30"/>
    <p:sldId id="312" r:id="rId31"/>
    <p:sldId id="313" r:id="rId32"/>
    <p:sldId id="314" r:id="rId33"/>
    <p:sldId id="315" r:id="rId34"/>
    <p:sldId id="324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GEHU SOC" id="{EF1B8CD1-4DC2-4694-BC1F-6CF013FB394E}">
          <p14:sldIdLst>
            <p14:sldId id="264"/>
            <p14:sldId id="266"/>
            <p14:sldId id="299"/>
            <p14:sldId id="267"/>
            <p14:sldId id="328"/>
            <p14:sldId id="329"/>
            <p14:sldId id="302"/>
            <p14:sldId id="300"/>
            <p14:sldId id="282"/>
            <p14:sldId id="301"/>
            <p14:sldId id="303"/>
            <p14:sldId id="304"/>
            <p14:sldId id="325"/>
            <p14:sldId id="326"/>
            <p14:sldId id="305"/>
            <p14:sldId id="308"/>
            <p14:sldId id="309"/>
            <p14:sldId id="268"/>
            <p14:sldId id="316"/>
            <p14:sldId id="317"/>
            <p14:sldId id="318"/>
            <p14:sldId id="319"/>
            <p14:sldId id="320"/>
            <p14:sldId id="321"/>
            <p14:sldId id="322"/>
            <p14:sldId id="270"/>
            <p14:sldId id="310"/>
            <p14:sldId id="311"/>
            <p14:sldId id="323"/>
            <p14:sldId id="312"/>
            <p14:sldId id="313"/>
            <p14:sldId id="314"/>
            <p14:sldId id="315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04F27E-8229-41CF-A8A8-ACC0C4F785B8}">
  <a:tblStyle styleId="{5604F27E-8229-41CF-A8A8-ACC0C4F785B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18" autoAdjust="0"/>
    <p:restoredTop sz="93072" autoAdjust="0"/>
  </p:normalViewPr>
  <p:slideViewPr>
    <p:cSldViewPr snapToGrid="0">
      <p:cViewPr varScale="1">
        <p:scale>
          <a:sx n="73" d="100"/>
          <a:sy n="73" d="100"/>
        </p:scale>
        <p:origin x="65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33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877CD0-59AE-0B91-C022-8989D3A6EE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439E6-E15E-9632-3EDD-B63313219B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353E7-12BF-5647-A30A-46B82BF7986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920AF-5C38-98CB-1FDA-70D4A8FF4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4BF4-1590-D89F-247E-86617859B8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91077-78FF-BC47-83F5-0F73CA15E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75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0000"/>
            <a:lumOff val="40000"/>
          </a:schemeClr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4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799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555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96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388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440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055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556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846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Resolution: How many pixels are displayed per inch of an image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Higher resolution : more pixels per inch (</a:t>
            </a:r>
            <a:r>
              <a:rPr lang="en-US" dirty="0" err="1"/>
              <a:t>ppi</a:t>
            </a:r>
            <a:r>
              <a:rPr lang="en-US" dirty="0"/>
              <a:t>),more pixel information, High </a:t>
            </a:r>
            <a:r>
              <a:rPr lang="en-US" dirty="0" err="1"/>
              <a:t>quality,crisp</a:t>
            </a:r>
            <a:r>
              <a:rPr lang="en-US" dirty="0"/>
              <a:t>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Low resolution: fewer pixels per </a:t>
            </a:r>
            <a:r>
              <a:rPr lang="en-US" dirty="0" err="1"/>
              <a:t>inch,less</a:t>
            </a:r>
            <a:r>
              <a:rPr lang="en-US" dirty="0"/>
              <a:t> information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Resolution: How many pixels are displayed per inch of an image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Higher resolution : more pixels per inch (</a:t>
            </a:r>
            <a:r>
              <a:rPr lang="en-US" dirty="0" err="1"/>
              <a:t>ppi</a:t>
            </a:r>
            <a:r>
              <a:rPr lang="en-US" dirty="0"/>
              <a:t>),more pixel information, High </a:t>
            </a:r>
            <a:r>
              <a:rPr lang="en-US" dirty="0" err="1"/>
              <a:t>quality,crisp</a:t>
            </a:r>
            <a:r>
              <a:rPr lang="en-US" dirty="0"/>
              <a:t>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Low resolution: fewer pixels per </a:t>
            </a:r>
            <a:r>
              <a:rPr lang="en-US" dirty="0" err="1"/>
              <a:t>inch,less</a:t>
            </a:r>
            <a:r>
              <a:rPr lang="en-US" dirty="0"/>
              <a:t>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190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Resolution: How many pixels are displayed per inch of an image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Higher resolution : more pixels per inch (</a:t>
            </a:r>
            <a:r>
              <a:rPr lang="en-US" dirty="0" err="1"/>
              <a:t>ppi</a:t>
            </a:r>
            <a:r>
              <a:rPr lang="en-US" dirty="0"/>
              <a:t>),more pixel information, High </a:t>
            </a:r>
            <a:r>
              <a:rPr lang="en-US" dirty="0" err="1"/>
              <a:t>quality,crisp</a:t>
            </a:r>
            <a:r>
              <a:rPr lang="en-US" dirty="0"/>
              <a:t>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Low resolution: fewer pixels per </a:t>
            </a:r>
            <a:r>
              <a:rPr lang="en-US" dirty="0" err="1"/>
              <a:t>inch,less</a:t>
            </a:r>
            <a:r>
              <a:rPr lang="en-US" dirty="0"/>
              <a:t>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79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983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383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16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background" userDrawn="1">
  <p:cSld name="white corner logo, maroon corner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838200" y="2620451"/>
            <a:ext cx="10515600" cy="154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500"/>
              <a:buFont typeface="Arial"/>
              <a:buNone/>
              <a:defRPr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8836" y="257770"/>
            <a:ext cx="2053002" cy="3877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8F44-B635-4FCB-8D18-224854E87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0438" y="4491038"/>
            <a:ext cx="5661025" cy="544512"/>
          </a:xfrm>
        </p:spPr>
        <p:txBody>
          <a:bodyPr/>
          <a:lstStyle>
            <a:lvl1pPr marL="50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388248-0E75-42A8-A19A-2B4C7ECE9F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60438" y="5208588"/>
            <a:ext cx="5661025" cy="544512"/>
          </a:xfrm>
        </p:spPr>
        <p:txBody>
          <a:bodyPr/>
          <a:lstStyle>
            <a:lvl1pPr marL="50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 descr="A picture containing logo, emblem, symbol, trademark&#10;&#10;Description automatically generated">
            <a:extLst>
              <a:ext uri="{FF2B5EF4-FFF2-40B4-BE49-F238E27FC236}">
                <a16:creationId xmlns:a16="http://schemas.microsoft.com/office/drawing/2014/main" id="{E03CEB32-2373-265E-27FE-A45528EA8A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8515" y="-53760"/>
            <a:ext cx="1693485" cy="16867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gray graphic empty background">
  <p:cSld name="maroon background, main logo corner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font, logo, brand&#10;&#10;Description automatically generated">
            <a:extLst>
              <a:ext uri="{FF2B5EF4-FFF2-40B4-BE49-F238E27FC236}">
                <a16:creationId xmlns:a16="http://schemas.microsoft.com/office/drawing/2014/main" id="{F09E3A34-AD7D-9A07-7EE8-12BC4BD05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545" y="6207540"/>
            <a:ext cx="2302453" cy="6504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7CF4-1B9A-44B5-B2EF-26ED5BA3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74A67-A275-4843-AD3F-498F50DBD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AD1A-C7E7-46BE-BECD-9130AD44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AD9F-2B6A-4542-B8B9-83548471534D}" type="datetimeFigureOut">
              <a:rPr lang="en-IN" smtClean="0"/>
              <a:t>31-07-2023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C7E01-4842-4309-B4C6-63CE43F0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C235B-5F2A-47FC-A43D-5E522B60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33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180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6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/>
          </p:nvPr>
        </p:nvSpPr>
        <p:spPr>
          <a:xfrm>
            <a:off x="1166238" y="1798840"/>
            <a:ext cx="10515600" cy="181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Clr>
                <a:schemeClr val="dk1"/>
              </a:buClr>
              <a:buSzPts val="5400"/>
            </a:pPr>
            <a:r>
              <a:rPr lang="en-US" sz="5400" b="1" dirty="0">
                <a:solidFill>
                  <a:schemeClr val="dk1"/>
                </a:solidFill>
              </a:rPr>
              <a:t>Image Processing and Computer Vision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TMC 303</a:t>
            </a:r>
            <a:endParaRPr lang="en-US" sz="5400" b="1" dirty="0">
              <a:solidFill>
                <a:srgbClr val="000000"/>
              </a:solidFill>
            </a:endParaRPr>
          </a:p>
        </p:txBody>
      </p:sp>
      <p:sp>
        <p:nvSpPr>
          <p:cNvPr id="2" name="Author">
            <a:extLst>
              <a:ext uri="{FF2B5EF4-FFF2-40B4-BE49-F238E27FC236}">
                <a16:creationId xmlns:a16="http://schemas.microsoft.com/office/drawing/2014/main" id="{BFD50651-D3DE-408F-BD24-BFC88533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6238" y="4063693"/>
            <a:ext cx="5661025" cy="5445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Dr. Nisha Chandran S.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Associate Professor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</a:t>
            </a:r>
          </a:p>
          <a:p>
            <a:endParaRPr lang="en-US" sz="3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Virginia Tech Logo" descr="Virginia Te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8836" y="257770"/>
            <a:ext cx="2053002" cy="3877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3BACCE-4520-C801-FF44-22E2D0D85FB6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"/>
          <p:cNvSpPr txBox="1">
            <a:spLocks noGrp="1"/>
          </p:cNvSpPr>
          <p:nvPr>
            <p:ph type="title"/>
          </p:nvPr>
        </p:nvSpPr>
        <p:spPr>
          <a:xfrm>
            <a:off x="8022214" y="1183231"/>
            <a:ext cx="10515600" cy="154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500"/>
            </a:pPr>
            <a:r>
              <a:rPr lang="en-US" sz="2500" dirty="0">
                <a:solidFill>
                  <a:schemeClr val="dk1"/>
                </a:solidFill>
                <a:latin typeface="Arial"/>
                <a:cs typeface="Arial"/>
              </a:rPr>
              <a:t>Electromagnetic Spectrum</a:t>
            </a:r>
            <a:endParaRPr lang="en-US" sz="25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6A218977-F94F-4186-85F5-3DF5F9BB4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326" y="4489633"/>
            <a:ext cx="11336215" cy="208839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Humans perceive limited band of the EM spectrum ‘</a:t>
            </a:r>
            <a:r>
              <a:rPr lang="en-IN" sz="2400" b="1" dirty="0">
                <a:solidFill>
                  <a:srgbClr val="000000"/>
                </a:solidFill>
              </a:rPr>
              <a:t>the visible light’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Imaging machines perceive </a:t>
            </a:r>
            <a:r>
              <a:rPr lang="en-IN" sz="2400" b="1" dirty="0">
                <a:solidFill>
                  <a:srgbClr val="000000"/>
                </a:solidFill>
              </a:rPr>
              <a:t>any range </a:t>
            </a:r>
            <a:r>
              <a:rPr lang="en-IN" sz="2400" dirty="0">
                <a:solidFill>
                  <a:srgbClr val="000000"/>
                </a:solidFill>
              </a:rPr>
              <a:t>of the EM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Operate on images captured at any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Ultrasound images, electron microscope images, computer generated images etc are all digital images</a:t>
            </a:r>
          </a:p>
          <a:p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EB01E-4D6A-2DB7-9C92-02C0D963B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2" y="488325"/>
            <a:ext cx="6675800" cy="40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2565C6-0580-8D8F-0BED-4CB2053FF560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3528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51DA1E6B-E855-4337-9408-89F27A868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582" y="2440862"/>
            <a:ext cx="10782063" cy="3745449"/>
          </a:xfrm>
        </p:spPr>
        <p:txBody>
          <a:bodyPr>
            <a:noAutofit/>
          </a:bodyPr>
          <a:lstStyle/>
          <a:p>
            <a:pPr marL="3937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/>
            <a:r>
              <a:rPr lang="en-US" sz="3600" dirty="0"/>
              <a:t>Why do you want to process an image?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To extract information (features) from them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Features used for further analysis  and decision making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An important part of computer vision</a:t>
            </a: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Box"/>
          <p:cNvSpPr txBox="1">
            <a:spLocks noGrp="1"/>
          </p:cNvSpPr>
          <p:nvPr>
            <p:ph type="title"/>
          </p:nvPr>
        </p:nvSpPr>
        <p:spPr>
          <a:xfrm>
            <a:off x="145582" y="147648"/>
            <a:ext cx="9122596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 algn="ctr">
              <a:buClr>
                <a:schemeClr val="dk1"/>
              </a:buClr>
              <a:buSzPts val="4400"/>
            </a:pPr>
            <a:r>
              <a:rPr lang="en-IN" sz="4400" dirty="0">
                <a:solidFill>
                  <a:schemeClr val="accent1"/>
                </a:solidFill>
              </a:rPr>
              <a:t>What is Digital Image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DDF0F-0FB2-85B7-FCE0-6625FDC3AA38}"/>
              </a:ext>
            </a:extLst>
          </p:cNvPr>
          <p:cNvSpPr txBox="1"/>
          <p:nvPr/>
        </p:nvSpPr>
        <p:spPr>
          <a:xfrm>
            <a:off x="606570" y="1333738"/>
            <a:ext cx="7803652" cy="64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Processing digital images using a computer</a:t>
            </a:r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716067-AF49-6790-AFB2-A415F76C685F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739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DDF0F-0FB2-85B7-FCE0-6625FDC3AA38}"/>
              </a:ext>
            </a:extLst>
          </p:cNvPr>
          <p:cNvSpPr txBox="1"/>
          <p:nvPr/>
        </p:nvSpPr>
        <p:spPr>
          <a:xfrm>
            <a:off x="168159" y="0"/>
            <a:ext cx="9545996" cy="468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endParaRPr lang="en-IN" sz="32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937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32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Acquire an image</a:t>
            </a:r>
          </a:p>
          <a:p>
            <a:pPr marL="1073150" lvl="8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Correct aperture and color balance</a:t>
            </a:r>
          </a:p>
          <a:p>
            <a:pPr marL="1073150" lvl="6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Reconstruct image from projections</a:t>
            </a:r>
            <a:endParaRPr lang="en-IN" sz="20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937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Prepare for display or printing</a:t>
            </a:r>
          </a:p>
          <a:p>
            <a:pPr marL="722313" indent="350838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  <a:tabLst>
                <a:tab pos="892175" algn="l"/>
              </a:tabLst>
            </a:pPr>
            <a:r>
              <a:rPr lang="en-US" sz="2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Adjust Image size</a:t>
            </a:r>
          </a:p>
          <a:p>
            <a:pPr marL="722313" indent="350838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Color mapping, Gamma Correction, Halftoning</a:t>
            </a:r>
          </a:p>
          <a:p>
            <a:pPr marL="3937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latin typeface="Helvetica" panose="020B0604020202020204" pitchFamily="34" charset="0"/>
              </a:rPr>
              <a:t>Facilitate picture storage and transmission</a:t>
            </a:r>
          </a:p>
          <a:p>
            <a:pPr marL="722313" indent="350838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  <a:tabLst>
                <a:tab pos="1073150" algn="l"/>
              </a:tabLst>
            </a:pPr>
            <a:r>
              <a:rPr lang="en-US" sz="2000" dirty="0">
                <a:latin typeface="Helvetica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Efficiently store an image</a:t>
            </a:r>
          </a:p>
          <a:p>
            <a:pPr marL="1073150" indent="-350838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Send an image from space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6FC42-1585-28EC-5C5C-FE89E8117542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235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DDF0F-0FB2-85B7-FCE0-6625FDC3AA38}"/>
              </a:ext>
            </a:extLst>
          </p:cNvPr>
          <p:cNvSpPr txBox="1"/>
          <p:nvPr/>
        </p:nvSpPr>
        <p:spPr>
          <a:xfrm>
            <a:off x="168159" y="0"/>
            <a:ext cx="9393529" cy="2727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3200" b="0" i="0" u="none" strike="noStrike" baseline="0" dirty="0">
                <a:latin typeface="Helvetica" panose="020B0604020202020204" pitchFamily="34" charset="0"/>
              </a:rPr>
              <a:t>Enhance and restore images</a:t>
            </a:r>
          </a:p>
          <a:p>
            <a:pPr marL="1073150" indent="-350838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2000" dirty="0">
                <a:latin typeface="Helvetica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Touch up personal photos</a:t>
            </a:r>
          </a:p>
          <a:p>
            <a:pPr marL="1073150" indent="-350838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2000" dirty="0">
                <a:latin typeface="Helvetica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Colour enhancement</a:t>
            </a:r>
            <a:endParaRPr lang="en-US" sz="20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937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3200" b="0" i="0" u="none" strike="noStrike" baseline="0" dirty="0">
                <a:latin typeface="Helvetica" panose="020B0604020202020204" pitchFamily="34" charset="0"/>
              </a:rPr>
              <a:t>Extract information from images</a:t>
            </a:r>
          </a:p>
          <a:p>
            <a:pPr marL="116205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2000" dirty="0">
                <a:latin typeface="Helvetica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Read bar codes</a:t>
            </a:r>
          </a:p>
          <a:p>
            <a:pPr marL="116205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2000" dirty="0">
                <a:latin typeface="Helvetica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Character extraction</a:t>
            </a:r>
            <a:endParaRPr lang="en-IN" sz="20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6FC42-1585-28EC-5C5C-FE89E8117542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99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DDF0F-0FB2-85B7-FCE0-6625FDC3AA38}"/>
              </a:ext>
            </a:extLst>
          </p:cNvPr>
          <p:cNvSpPr txBox="1"/>
          <p:nvPr/>
        </p:nvSpPr>
        <p:spPr>
          <a:xfrm>
            <a:off x="168159" y="0"/>
            <a:ext cx="10562026" cy="579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N" sz="3200" dirty="0">
                <a:solidFill>
                  <a:schemeClr val="tx1"/>
                </a:solidFill>
              </a:rPr>
              <a:t>Computer Vision</a:t>
            </a:r>
          </a:p>
          <a:p>
            <a:endParaRPr lang="en-IN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Branch of Artificial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Goal: use computer to</a:t>
            </a:r>
          </a:p>
          <a:p>
            <a:pPr marL="1166813" indent="-179388">
              <a:buFont typeface="Arial" panose="020B0604020202020204" pitchFamily="34" charset="0"/>
              <a:buChar char="•"/>
            </a:pPr>
            <a:r>
              <a:rPr lang="en-IN" sz="2400" dirty="0"/>
              <a:t>Emulate or replicate human vision</a:t>
            </a:r>
          </a:p>
          <a:p>
            <a:pPr marL="1166813" indent="-179388">
              <a:buFont typeface="Arial" panose="020B0604020202020204" pitchFamily="34" charset="0"/>
              <a:buChar char="•"/>
            </a:pPr>
            <a:r>
              <a:rPr lang="en-IN" sz="2400" dirty="0"/>
              <a:t>Learn</a:t>
            </a:r>
          </a:p>
          <a:p>
            <a:pPr marL="1166813" indent="-179388">
              <a:buFont typeface="Arial" panose="020B0604020202020204" pitchFamily="34" charset="0"/>
              <a:buChar char="•"/>
            </a:pPr>
            <a:r>
              <a:rPr lang="en-IN" sz="2400" dirty="0"/>
              <a:t>Make inferences</a:t>
            </a:r>
          </a:p>
          <a:p>
            <a:pPr marL="1166813" indent="-179388">
              <a:buFont typeface="Arial" panose="020B0604020202020204" pitchFamily="34" charset="0"/>
              <a:buChar char="•"/>
            </a:pPr>
            <a:r>
              <a:rPr lang="en-IN" sz="2400" dirty="0"/>
              <a:t>Act based on the visual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Important for many real-world applications like robotics, object detection, Pattern recognition, AI applications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Enables computers to identify and process objects in images and videos in the same way that humans 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/>
              </a:solidFill>
            </a:endParaRPr>
          </a:p>
          <a:p>
            <a:pPr marL="116205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29FD7C-0B37-E088-27F3-55D045E8FF7B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064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DDF0F-0FB2-85B7-FCE0-6625FDC3AA38}"/>
              </a:ext>
            </a:extLst>
          </p:cNvPr>
          <p:cNvSpPr txBox="1"/>
          <p:nvPr/>
        </p:nvSpPr>
        <p:spPr>
          <a:xfrm>
            <a:off x="168159" y="0"/>
            <a:ext cx="10562026" cy="431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N" sz="3200" dirty="0">
                <a:solidFill>
                  <a:schemeClr val="tx1"/>
                </a:solidFill>
              </a:rPr>
              <a:t>Computer Vision</a:t>
            </a:r>
          </a:p>
          <a:p>
            <a:endParaRPr lang="en-IN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Pattern recognition</a:t>
            </a:r>
          </a:p>
          <a:p>
            <a:pPr marL="1071563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Train a computer to understand visual data </a:t>
            </a:r>
          </a:p>
          <a:p>
            <a:pPr marL="1071563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Feed it images, lots of image's thousands, millions if possible that have been </a:t>
            </a:r>
            <a:r>
              <a:rPr lang="en-US" sz="2400" b="1" dirty="0"/>
              <a:t>labeled</a:t>
            </a:r>
          </a:p>
          <a:p>
            <a:pPr marL="1071563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Computer identifies the patterns in all the elements that relate to those labels.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/>
              </a:solidFill>
            </a:endParaRPr>
          </a:p>
          <a:p>
            <a:pPr marL="116205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29FD7C-0B37-E088-27F3-55D045E8FF7B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432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DDF0F-0FB2-85B7-FCE0-6625FDC3AA38}"/>
              </a:ext>
            </a:extLst>
          </p:cNvPr>
          <p:cNvSpPr txBox="1"/>
          <p:nvPr/>
        </p:nvSpPr>
        <p:spPr>
          <a:xfrm>
            <a:off x="168159" y="0"/>
            <a:ext cx="10562026" cy="2590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1"/>
                </a:solidFill>
              </a:rPr>
              <a:t>Relation between Image processing </a:t>
            </a:r>
          </a:p>
          <a:p>
            <a:r>
              <a:rPr lang="en-IN" sz="3200" dirty="0">
                <a:solidFill>
                  <a:schemeClr val="tx1"/>
                </a:solidFill>
              </a:rPr>
              <a:t>                    and Computer Vision</a:t>
            </a:r>
          </a:p>
          <a:p>
            <a:endParaRPr lang="en-IN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/>
              </a:solidFill>
            </a:endParaRPr>
          </a:p>
          <a:p>
            <a:pPr marL="116205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0A6B1-6D97-8D4F-FAB0-3988308EB88E}"/>
              </a:ext>
            </a:extLst>
          </p:cNvPr>
          <p:cNvSpPr/>
          <p:nvPr/>
        </p:nvSpPr>
        <p:spPr>
          <a:xfrm>
            <a:off x="374108" y="2354094"/>
            <a:ext cx="2688887" cy="126459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Image Processing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B488B2-1DA9-C33F-C91A-3A2D0B2FDAC6}"/>
              </a:ext>
            </a:extLst>
          </p:cNvPr>
          <p:cNvSpPr/>
          <p:nvPr/>
        </p:nvSpPr>
        <p:spPr>
          <a:xfrm>
            <a:off x="4111557" y="2354094"/>
            <a:ext cx="2442455" cy="12645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Image Analysis or Image Understanding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1ED473-9E40-1380-C3F8-CBEF423B43D9}"/>
              </a:ext>
            </a:extLst>
          </p:cNvPr>
          <p:cNvSpPr/>
          <p:nvPr/>
        </p:nvSpPr>
        <p:spPr>
          <a:xfrm>
            <a:off x="7369514" y="2285832"/>
            <a:ext cx="2688887" cy="126459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Computer Vision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2DB94C-64EF-E194-9C16-F88C4F70EF9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062995" y="2986392"/>
            <a:ext cx="1048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854CFC-3846-D787-A8C6-5456FE9B8E09}"/>
              </a:ext>
            </a:extLst>
          </p:cNvPr>
          <p:cNvCxnSpPr>
            <a:cxnSpLocks/>
          </p:cNvCxnSpPr>
          <p:nvPr/>
        </p:nvCxnSpPr>
        <p:spPr>
          <a:xfrm>
            <a:off x="6531315" y="2871279"/>
            <a:ext cx="838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3E52748-EBAF-C609-4953-7E08DD4FB003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829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8804E-52DA-DA9F-F05D-86FEEB471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556"/>
            <a:ext cx="12120664" cy="6617983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</a:rPr>
              <a:t>3 types of processing can be done on images</a:t>
            </a:r>
          </a:p>
          <a:p>
            <a:pPr marL="0" indent="0">
              <a:buNone/>
            </a:pPr>
            <a:r>
              <a:rPr lang="en-IN" b="1" dirty="0">
                <a:solidFill>
                  <a:srgbClr val="000000"/>
                </a:solidFill>
              </a:rPr>
              <a:t>Low level processing</a:t>
            </a:r>
            <a:r>
              <a:rPr lang="en-IN" dirty="0">
                <a:solidFill>
                  <a:srgbClr val="000000"/>
                </a:solidFill>
              </a:rPr>
              <a:t>:</a:t>
            </a:r>
          </a:p>
          <a:p>
            <a:r>
              <a:rPr lang="en-IN" dirty="0">
                <a:solidFill>
                  <a:srgbClr val="000000"/>
                </a:solidFill>
              </a:rPr>
              <a:t>Primitive operations like removing noise, contrast enhancement, </a:t>
            </a:r>
          </a:p>
          <a:p>
            <a:pPr marL="50800" indent="0">
              <a:buNone/>
            </a:pPr>
            <a:r>
              <a:rPr lang="en-IN" dirty="0">
                <a:solidFill>
                  <a:srgbClr val="000000"/>
                </a:solidFill>
              </a:rPr>
              <a:t>         image sharpening etc.</a:t>
            </a:r>
          </a:p>
          <a:p>
            <a:r>
              <a:rPr lang="en-IN" dirty="0">
                <a:solidFill>
                  <a:srgbClr val="000000"/>
                </a:solidFill>
              </a:rPr>
              <a:t>Both input and output of the process are images</a:t>
            </a:r>
          </a:p>
          <a:p>
            <a:pPr marL="0" indent="0">
              <a:buNone/>
            </a:pPr>
            <a:r>
              <a:rPr lang="en-IN" b="1" dirty="0">
                <a:solidFill>
                  <a:srgbClr val="000000"/>
                </a:solidFill>
              </a:rPr>
              <a:t>Mid-level processing</a:t>
            </a:r>
            <a:r>
              <a:rPr lang="en-IN" dirty="0">
                <a:solidFill>
                  <a:srgbClr val="000000"/>
                </a:solidFill>
              </a:rPr>
              <a:t>:</a:t>
            </a:r>
          </a:p>
          <a:p>
            <a:r>
              <a:rPr lang="en-IN" dirty="0">
                <a:solidFill>
                  <a:srgbClr val="000000"/>
                </a:solidFill>
              </a:rPr>
              <a:t>Segmentation</a:t>
            </a:r>
          </a:p>
          <a:p>
            <a:r>
              <a:rPr lang="en-IN" dirty="0">
                <a:solidFill>
                  <a:srgbClr val="000000"/>
                </a:solidFill>
              </a:rPr>
              <a:t>Description of objects in an image</a:t>
            </a:r>
          </a:p>
          <a:p>
            <a:r>
              <a:rPr lang="en-IN" dirty="0">
                <a:solidFill>
                  <a:srgbClr val="000000"/>
                </a:solidFill>
              </a:rPr>
              <a:t>Classification or recognition of objects in an image</a:t>
            </a:r>
          </a:p>
          <a:p>
            <a:r>
              <a:rPr lang="en-IN" dirty="0">
                <a:solidFill>
                  <a:srgbClr val="000000"/>
                </a:solidFill>
              </a:rPr>
              <a:t>Input is an image</a:t>
            </a:r>
          </a:p>
          <a:p>
            <a:r>
              <a:rPr lang="en-IN" dirty="0">
                <a:solidFill>
                  <a:srgbClr val="000000"/>
                </a:solidFill>
              </a:rPr>
              <a:t>Output will be features extracted from the image (</a:t>
            </a:r>
            <a:r>
              <a:rPr lang="en-IN" dirty="0" err="1">
                <a:solidFill>
                  <a:srgbClr val="000000"/>
                </a:solidFill>
              </a:rPr>
              <a:t>edges,labels</a:t>
            </a:r>
            <a:r>
              <a:rPr lang="en-IN" dirty="0">
                <a:solidFill>
                  <a:srgbClr val="000000"/>
                </a:solidFill>
              </a:rPr>
              <a:t> of individual objects etc)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ED75C109-7953-8AE3-F8F4-6CA3F51F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696" y="0"/>
            <a:ext cx="1333500" cy="133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B76C5F-78DD-F21E-98BC-01F28567C8DA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0959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ED68E-8C82-F1B9-1543-01FA075FD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6007"/>
            <a:ext cx="12274475" cy="6676349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000000"/>
                </a:solidFill>
              </a:rPr>
              <a:t>High level processing: </a:t>
            </a:r>
          </a:p>
          <a:p>
            <a:r>
              <a:rPr lang="en-IN" dirty="0">
                <a:solidFill>
                  <a:srgbClr val="000000"/>
                </a:solidFill>
              </a:rPr>
              <a:t>Making sense of the information extracted from the image</a:t>
            </a:r>
          </a:p>
          <a:p>
            <a:r>
              <a:rPr lang="en-IN" dirty="0">
                <a:solidFill>
                  <a:srgbClr val="000000"/>
                </a:solidFill>
              </a:rPr>
              <a:t>Image analysis, image understanding</a:t>
            </a:r>
          </a:p>
          <a:p>
            <a:r>
              <a:rPr lang="en-IN" dirty="0">
                <a:solidFill>
                  <a:srgbClr val="000000"/>
                </a:solidFill>
              </a:rPr>
              <a:t>Perform the cognitive function normally associated with the vision</a:t>
            </a:r>
          </a:p>
          <a:p>
            <a:endParaRPr lang="en-IN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IN" dirty="0" err="1">
                <a:solidFill>
                  <a:srgbClr val="000000"/>
                </a:solidFill>
              </a:rPr>
              <a:t>e.g</a:t>
            </a:r>
            <a:r>
              <a:rPr lang="en-IN" dirty="0">
                <a:solidFill>
                  <a:srgbClr val="000000"/>
                </a:solidFill>
              </a:rPr>
              <a:t>: </a:t>
            </a:r>
            <a:r>
              <a:rPr lang="en-IN" b="1" dirty="0">
                <a:solidFill>
                  <a:srgbClr val="000000"/>
                </a:solidFill>
              </a:rPr>
              <a:t>Automated analysis of text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</a:rPr>
              <a:t>Acquire the image of the area containing the text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</a:rPr>
              <a:t>Preprocess the image to extract the individual characters of the text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</a:rPr>
              <a:t>Describe the characters in a form suitable for computer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</a:rPr>
              <a:t>Recognize those characters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</a:rPr>
              <a:t>Make sense of the content</a:t>
            </a:r>
          </a:p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</a:rPr>
              <a:t>Steps 1 to 4 falls in digital image processing and step 5 is part of computer vision </a:t>
            </a: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DCCABAE2-9277-1726-0FB8-77998BAA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26007"/>
            <a:ext cx="13335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394133-08E3-31D4-172E-6114DCA6821B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4325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ED68E-8C82-F1B9-1543-01FA075FD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6007"/>
            <a:ext cx="12274475" cy="6676349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IN" b="1" dirty="0">
                <a:solidFill>
                  <a:schemeClr val="tx1"/>
                </a:solidFill>
              </a:rPr>
              <a:t>Earliest Applications</a:t>
            </a:r>
          </a:p>
          <a:p>
            <a:pPr lvl="1"/>
            <a:r>
              <a:rPr lang="en-IN" dirty="0">
                <a:solidFill>
                  <a:srgbClr val="000000"/>
                </a:solidFill>
              </a:rPr>
              <a:t>Newspaper industry: pictures send through submarine cables</a:t>
            </a:r>
          </a:p>
          <a:p>
            <a:pPr lvl="1"/>
            <a:r>
              <a:rPr lang="en-IN" dirty="0">
                <a:solidFill>
                  <a:srgbClr val="000000"/>
                </a:solidFill>
              </a:rPr>
              <a:t>Images coded through specialized technique before sending and then reconstructed at the receiving end.</a:t>
            </a:r>
          </a:p>
          <a:p>
            <a:pPr marL="50800" indent="0">
              <a:buNone/>
            </a:pPr>
            <a:endParaRPr lang="en-IN" dirty="0">
              <a:solidFill>
                <a:srgbClr val="000000"/>
              </a:solidFill>
            </a:endParaRPr>
          </a:p>
          <a:p>
            <a:pPr marL="50800" indent="0">
              <a:buNone/>
            </a:pPr>
            <a:endParaRPr lang="en-I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DCCABAE2-9277-1726-0FB8-77998BAA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26007"/>
            <a:ext cx="1333500" cy="1333500"/>
          </a:xfrm>
          <a:prstGeom prst="rect">
            <a:avLst/>
          </a:prstGeom>
        </p:spPr>
      </p:pic>
      <p:pic>
        <p:nvPicPr>
          <p:cNvPr id="5" name="Picture 4" descr="A person doing push ups&#10;&#10;Description automatically generated">
            <a:extLst>
              <a:ext uri="{FF2B5EF4-FFF2-40B4-BE49-F238E27FC236}">
                <a16:creationId xmlns:a16="http://schemas.microsoft.com/office/drawing/2014/main" id="{7CF452E8-30A2-41DA-725D-E8066B5C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31" y="2649420"/>
            <a:ext cx="4776072" cy="3152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CCAF6-633B-19CF-1611-A26A0F00E847}"/>
              </a:ext>
            </a:extLst>
          </p:cNvPr>
          <p:cNvSpPr txBox="1"/>
          <p:nvPr/>
        </p:nvSpPr>
        <p:spPr>
          <a:xfrm>
            <a:off x="4666286" y="5990423"/>
            <a:ext cx="361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Digital picture produced in 1921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DD1E00-08F9-4AB5-6BBA-60BE3A631BFF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569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hite Box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ection Title"/>
          <p:cNvSpPr txBox="1">
            <a:spLocks noGrp="1"/>
          </p:cNvSpPr>
          <p:nvPr>
            <p:ph type="title"/>
          </p:nvPr>
        </p:nvSpPr>
        <p:spPr>
          <a:xfrm>
            <a:off x="2286000" y="2658979"/>
            <a:ext cx="7620000" cy="154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5184"/>
            </a:pPr>
            <a:r>
              <a:rPr lang="en-US" sz="5180" b="1" dirty="0">
                <a:solidFill>
                  <a:schemeClr val="dk1"/>
                </a:solidFill>
              </a:rPr>
              <a:t>Lecture 1</a:t>
            </a:r>
            <a:br>
              <a:rPr lang="en-US" sz="5180" b="1" dirty="0">
                <a:solidFill>
                  <a:schemeClr val="dk1"/>
                </a:solidFill>
              </a:rPr>
            </a:br>
            <a:r>
              <a:rPr lang="en-US" sz="5180" b="1" dirty="0">
                <a:solidFill>
                  <a:schemeClr val="dk1"/>
                </a:solidFill>
              </a:rPr>
              <a:t>Introduction</a:t>
            </a:r>
            <a:endParaRPr lang="en-US" sz="5180" b="1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651D0E-43D6-1BC7-66FC-58A6C3AC5D1D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ED68E-8C82-F1B9-1543-01FA075FD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6007"/>
            <a:ext cx="12274475" cy="6676349"/>
          </a:xfrm>
        </p:spPr>
        <p:txBody>
          <a:bodyPr>
            <a:normAutofit/>
          </a:bodyPr>
          <a:lstStyle/>
          <a:p>
            <a:pPr marL="50800" indent="0">
              <a:buNone/>
            </a:pPr>
            <a:endParaRPr lang="en-I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DCCABAE2-9277-1726-0FB8-77998BAA0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26007"/>
            <a:ext cx="1333500" cy="133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CCAF6-633B-19CF-1611-A26A0F00E847}"/>
              </a:ext>
            </a:extLst>
          </p:cNvPr>
          <p:cNvSpPr txBox="1"/>
          <p:nvPr/>
        </p:nvSpPr>
        <p:spPr>
          <a:xfrm>
            <a:off x="598783" y="3980212"/>
            <a:ext cx="361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Digital picture produced in 1922</a:t>
            </a:r>
          </a:p>
        </p:txBody>
      </p:sp>
      <p:pic>
        <p:nvPicPr>
          <p:cNvPr id="7" name="Picture 6" descr="A close-up of a person&#10;&#10;Description automatically generated">
            <a:extLst>
              <a:ext uri="{FF2B5EF4-FFF2-40B4-BE49-F238E27FC236}">
                <a16:creationId xmlns:a16="http://schemas.microsoft.com/office/drawing/2014/main" id="{464A25A5-5E85-2BCD-AB8D-36FD7FD46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27" y="433284"/>
            <a:ext cx="2030414" cy="3139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9EA23-3847-7A80-60F3-C71146FC4A30}"/>
              </a:ext>
            </a:extLst>
          </p:cNvPr>
          <p:cNvSpPr txBox="1"/>
          <p:nvPr/>
        </p:nvSpPr>
        <p:spPr>
          <a:xfrm>
            <a:off x="5213132" y="3980212"/>
            <a:ext cx="322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Digital picture produced in 1929</a:t>
            </a:r>
          </a:p>
        </p:txBody>
      </p:sp>
      <p:pic>
        <p:nvPicPr>
          <p:cNvPr id="10" name="Picture 9" descr="A person shaking hands with a person in uniform&#10;&#10;Description automatically generated">
            <a:extLst>
              <a:ext uri="{FF2B5EF4-FFF2-40B4-BE49-F238E27FC236}">
                <a16:creationId xmlns:a16="http://schemas.microsoft.com/office/drawing/2014/main" id="{057B2A87-C9A1-9D80-76FA-6365F688B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344" y="480745"/>
            <a:ext cx="3500808" cy="3092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F9EEF2-F8B3-532A-2741-DB6BF6054CD6}"/>
              </a:ext>
            </a:extLst>
          </p:cNvPr>
          <p:cNvSpPr txBox="1"/>
          <p:nvPr/>
        </p:nvSpPr>
        <p:spPr>
          <a:xfrm>
            <a:off x="184392" y="4787286"/>
            <a:ext cx="9553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All are digital images but not as result of some digital image processing done</a:t>
            </a:r>
          </a:p>
          <a:p>
            <a:r>
              <a:rPr lang="en-IN" sz="2000" dirty="0"/>
              <a:t>Digital computers were not used for creating them</a:t>
            </a:r>
          </a:p>
          <a:p>
            <a:r>
              <a:rPr lang="en-IN" sz="2000" dirty="0"/>
              <a:t>Modern computer in 1940s</a:t>
            </a:r>
          </a:p>
          <a:p>
            <a:r>
              <a:rPr lang="en-IN" sz="2000" dirty="0"/>
              <a:t>Digital image processing started in 1960s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454D7-A1CB-274A-EE8A-45146B3B6879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8360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-up of a moon&#10;&#10;Description automatically generated">
            <a:extLst>
              <a:ext uri="{FF2B5EF4-FFF2-40B4-BE49-F238E27FC236}">
                <a16:creationId xmlns:a16="http://schemas.microsoft.com/office/drawing/2014/main" id="{E1C14C03-06B8-0E53-0180-8D0019AA6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935" y="184943"/>
            <a:ext cx="6355839" cy="61446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1521A-501C-82E6-3E0E-9B8E5727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21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126BC-4CEC-E627-254C-B2A9724673B9}"/>
              </a:ext>
            </a:extLst>
          </p:cNvPr>
          <p:cNvSpPr txBox="1"/>
          <p:nvPr/>
        </p:nvSpPr>
        <p:spPr>
          <a:xfrm>
            <a:off x="7504385" y="1450428"/>
            <a:ext cx="3657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First Picture of the moon by Ranger 7 spacecraft in 1964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Marks for geometric correction</a:t>
            </a:r>
          </a:p>
        </p:txBody>
      </p:sp>
      <p:pic>
        <p:nvPicPr>
          <p:cNvPr id="8" name="Picture 7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36C2677F-01C8-5A38-1BBB-EBA22D7C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26007"/>
            <a:ext cx="1333500" cy="133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458595-D4F6-9EFB-7C8A-E50C817A8399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5873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419B-0245-AC8C-8617-9F2486474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12002814" cy="6547945"/>
          </a:xfrm>
        </p:spPr>
        <p:txBody>
          <a:bodyPr/>
          <a:lstStyle/>
          <a:p>
            <a:pPr marL="50800" indent="0">
              <a:buNone/>
            </a:pPr>
            <a:r>
              <a:rPr lang="en-IN" b="1" dirty="0"/>
              <a:t>Gamma ray Imaging</a:t>
            </a:r>
          </a:p>
          <a:p>
            <a:r>
              <a:rPr lang="en-IN" sz="2400" dirty="0">
                <a:solidFill>
                  <a:srgbClr val="000000"/>
                </a:solidFill>
              </a:rPr>
              <a:t>Inject the patient with a radioactive isotope</a:t>
            </a:r>
          </a:p>
          <a:p>
            <a:pPr marL="50800" indent="0">
              <a:buNone/>
            </a:pPr>
            <a:r>
              <a:rPr lang="en-IN" sz="2400" dirty="0">
                <a:solidFill>
                  <a:srgbClr val="000000"/>
                </a:solidFill>
              </a:rPr>
              <a:t> that emits gamma rays</a:t>
            </a:r>
          </a:p>
          <a:p>
            <a:pPr marL="5080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9C6A5-4E58-D157-0A59-534D8B5C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22</a:t>
            </a:fld>
            <a:endParaRPr lang="en-IN"/>
          </a:p>
        </p:txBody>
      </p:sp>
      <p:pic>
        <p:nvPicPr>
          <p:cNvPr id="6" name="Picture 5" descr="A couple of skeletons in black and white&#10;&#10;Description automatically generated">
            <a:extLst>
              <a:ext uri="{FF2B5EF4-FFF2-40B4-BE49-F238E27FC236}">
                <a16:creationId xmlns:a16="http://schemas.microsoft.com/office/drawing/2014/main" id="{0BD2B9D0-4395-13F4-1064-F3F5C094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89" y="192864"/>
            <a:ext cx="3781008" cy="6049613"/>
          </a:xfrm>
          <a:prstGeom prst="rect">
            <a:avLst/>
          </a:prstGeom>
        </p:spPr>
      </p:pic>
      <p:pic>
        <p:nvPicPr>
          <p:cNvPr id="7" name="Picture 6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DB5289BE-6158-C225-D682-9C19C33AE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0"/>
            <a:ext cx="1333500" cy="133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8ED7B5-5A30-113A-CA54-0E53100D75B5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3590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X-ray of a person's chest&#10;&#10;Description automatically generated">
            <a:extLst>
              <a:ext uri="{FF2B5EF4-FFF2-40B4-BE49-F238E27FC236}">
                <a16:creationId xmlns:a16="http://schemas.microsoft.com/office/drawing/2014/main" id="{8E5AB4B4-F786-4C8A-CC69-BDE7BA3F6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864" y="1472471"/>
            <a:ext cx="4572000" cy="37566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9583E-2A5C-C3B8-3DA2-C96D3875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23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C767D-98F2-721E-4A4E-6B6019CAD1B1}"/>
              </a:ext>
            </a:extLst>
          </p:cNvPr>
          <p:cNvSpPr txBox="1"/>
          <p:nvPr/>
        </p:nvSpPr>
        <p:spPr>
          <a:xfrm>
            <a:off x="105102" y="430924"/>
            <a:ext cx="229125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ts val="2800"/>
            </a:pPr>
            <a:r>
              <a:rPr lang="en-IN" sz="2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X-ray Imaging</a:t>
            </a:r>
          </a:p>
        </p:txBody>
      </p:sp>
      <p:pic>
        <p:nvPicPr>
          <p:cNvPr id="10" name="Picture 9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58DFE933-5670-DC63-AB23-E89EA0EE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26007"/>
            <a:ext cx="1333500" cy="133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A3491F-D2C4-7C7C-810D-FAB8FCED553C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3824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10B0-E842-FF26-9A17-E53F5A981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06" y="238563"/>
            <a:ext cx="11763703" cy="6204278"/>
          </a:xfrm>
        </p:spPr>
        <p:txBody>
          <a:bodyPr/>
          <a:lstStyle/>
          <a:p>
            <a:pPr marL="50800" indent="0">
              <a:buNone/>
            </a:pPr>
            <a:r>
              <a:rPr lang="en-IN" b="1" dirty="0"/>
              <a:t>CT Scan </a:t>
            </a:r>
          </a:p>
          <a:p>
            <a:r>
              <a:rPr lang="en-IN" dirty="0">
                <a:solidFill>
                  <a:srgbClr val="000000"/>
                </a:solidFill>
              </a:rPr>
              <a:t>Uses X-rays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6C1B7-02CF-E790-5C73-F69AB1DCC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24</a:t>
            </a:fld>
            <a:endParaRPr lang="en-IN"/>
          </a:p>
        </p:txBody>
      </p:sp>
      <p:pic>
        <p:nvPicPr>
          <p:cNvPr id="6" name="Picture 5" descr="A close up of a scan of a brain&#10;&#10;Description automatically generated">
            <a:extLst>
              <a:ext uri="{FF2B5EF4-FFF2-40B4-BE49-F238E27FC236}">
                <a16:creationId xmlns:a16="http://schemas.microsoft.com/office/drawing/2014/main" id="{57729251-5D1F-A1EC-246F-A6AD33FE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pic>
        <p:nvPicPr>
          <p:cNvPr id="7" name="Picture 6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4C7E9916-9FB0-5F6D-3C65-88B3136BF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26007"/>
            <a:ext cx="1333500" cy="133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EAE62B-C996-ABF0-3D71-1F75BCDB3467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000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965E2-C7C3-2614-B151-7E337EA9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27" y="228052"/>
            <a:ext cx="11826765" cy="6629947"/>
          </a:xfrm>
        </p:spPr>
        <p:txBody>
          <a:bodyPr/>
          <a:lstStyle/>
          <a:p>
            <a:r>
              <a:rPr lang="en-IN" b="1" dirty="0"/>
              <a:t>Ultraviolet Imaging</a:t>
            </a:r>
          </a:p>
          <a:p>
            <a:r>
              <a:rPr lang="en-IN" dirty="0">
                <a:solidFill>
                  <a:srgbClr val="000000"/>
                </a:solidFill>
              </a:rPr>
              <a:t>Normal corn and smut infected corn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C401B-3083-A04E-35F0-E652E858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25</a:t>
            </a:fld>
            <a:endParaRPr lang="en-IN"/>
          </a:p>
        </p:txBody>
      </p:sp>
      <p:pic>
        <p:nvPicPr>
          <p:cNvPr id="6" name="Picture 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2C9E8FBD-5190-D857-3683-B5B87C46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41" y="1513163"/>
            <a:ext cx="3092918" cy="4742473"/>
          </a:xfrm>
          <a:prstGeom prst="rect">
            <a:avLst/>
          </a:prstGeom>
        </p:spPr>
      </p:pic>
      <p:pic>
        <p:nvPicPr>
          <p:cNvPr id="8" name="Picture 7" descr="A close-up of a black and white photo&#10;&#10;Description automatically generated">
            <a:extLst>
              <a:ext uri="{FF2B5EF4-FFF2-40B4-BE49-F238E27FC236}">
                <a16:creationId xmlns:a16="http://schemas.microsoft.com/office/drawing/2014/main" id="{1F39F719-D07B-8733-2B31-0D699608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25" y="1468844"/>
            <a:ext cx="3092918" cy="4721854"/>
          </a:xfrm>
          <a:prstGeom prst="rect">
            <a:avLst/>
          </a:prstGeom>
        </p:spPr>
      </p:pic>
      <p:pic>
        <p:nvPicPr>
          <p:cNvPr id="9" name="Picture 8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27CD26FC-F847-1DC3-A55A-FB8036038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0" y="26007"/>
            <a:ext cx="1333500" cy="133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452429-603A-B02B-C771-CB269516981B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748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34FC-ED97-0F7E-5314-228E3E209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0"/>
            <a:ext cx="11945566" cy="6734716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</a:rPr>
              <a:t>Some interesting examples where image processing is used</a:t>
            </a:r>
          </a:p>
          <a:p>
            <a:r>
              <a:rPr lang="en-IN" dirty="0">
                <a:solidFill>
                  <a:srgbClr val="000000"/>
                </a:solidFill>
              </a:rPr>
              <a:t>Face detection</a:t>
            </a:r>
          </a:p>
          <a:p>
            <a:r>
              <a:rPr lang="en-IN" dirty="0">
                <a:solidFill>
                  <a:srgbClr val="000000"/>
                </a:solidFill>
              </a:rPr>
              <a:t>Face morphing</a:t>
            </a:r>
          </a:p>
          <a:p>
            <a:r>
              <a:rPr lang="en-IN" dirty="0">
                <a:solidFill>
                  <a:srgbClr val="000000"/>
                </a:solidFill>
              </a:rPr>
              <a:t>Face blurring for privacy protection</a:t>
            </a:r>
          </a:p>
          <a:p>
            <a:r>
              <a:rPr lang="en-IN" dirty="0">
                <a:solidFill>
                  <a:srgbClr val="000000"/>
                </a:solidFill>
              </a:rPr>
              <a:t>Visual code marker recognition</a:t>
            </a:r>
          </a:p>
          <a:p>
            <a:r>
              <a:rPr lang="en-IN" dirty="0">
                <a:solidFill>
                  <a:srgbClr val="000000"/>
                </a:solidFill>
              </a:rPr>
              <a:t>Painting recognition</a:t>
            </a:r>
          </a:p>
          <a:p>
            <a:r>
              <a:rPr lang="en-IN" dirty="0">
                <a:solidFill>
                  <a:srgbClr val="000000"/>
                </a:solidFill>
              </a:rPr>
              <a:t>CD cover recognition</a:t>
            </a:r>
          </a:p>
          <a:p>
            <a:r>
              <a:rPr lang="en-IN" dirty="0">
                <a:solidFill>
                  <a:srgbClr val="000000"/>
                </a:solidFill>
              </a:rPr>
              <a:t>Style transfer</a:t>
            </a:r>
          </a:p>
          <a:p>
            <a:r>
              <a:rPr lang="en-IN" dirty="0">
                <a:solidFill>
                  <a:srgbClr val="000000"/>
                </a:solidFill>
              </a:rPr>
              <a:t>Medicine</a:t>
            </a:r>
          </a:p>
          <a:p>
            <a:r>
              <a:rPr lang="en-IN" dirty="0">
                <a:solidFill>
                  <a:srgbClr val="000000"/>
                </a:solidFill>
              </a:rPr>
              <a:t>Space programs</a:t>
            </a:r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C9FA2F36-DC93-9FDA-7485-D5460FC5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624" y="16280"/>
            <a:ext cx="13335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E2F0F6-6AB0-D674-C051-0C0206979BC5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7474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9C823E-B24D-7198-72C9-2EB7DF750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33" y="-1"/>
            <a:ext cx="5593872" cy="42251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B9143-B6A0-2942-7EBD-BC25AB69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2669AA-C864-4E88-5A5F-DA9DB294D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149" y="147146"/>
            <a:ext cx="5498722" cy="4349550"/>
          </a:xfrm>
          <a:prstGeom prst="rect">
            <a:avLst/>
          </a:prstGeom>
        </p:spPr>
      </p:pic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4F4F7F15-FDC2-3E9D-3121-9E3177354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3557" y="5200129"/>
            <a:ext cx="1333500" cy="133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4EE418-AC02-6F73-2D30-4A41E07D2F2D}"/>
              </a:ext>
            </a:extLst>
          </p:cNvPr>
          <p:cNvSpPr txBox="1"/>
          <p:nvPr/>
        </p:nvSpPr>
        <p:spPr>
          <a:xfrm>
            <a:off x="1061545" y="4761186"/>
            <a:ext cx="2490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Face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F536F-9A6E-C073-748F-2743E73BC070}"/>
              </a:ext>
            </a:extLst>
          </p:cNvPr>
          <p:cNvSpPr txBox="1"/>
          <p:nvPr/>
        </p:nvSpPr>
        <p:spPr>
          <a:xfrm>
            <a:off x="6448097" y="5242999"/>
            <a:ext cx="3210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Face blurring for privacy protection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F8A4D2-807D-A3DF-4D65-4B9F8CD4BFEB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4867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CCB95-C4A3-FF17-C1ED-6E529C9A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28</a:t>
            </a:fld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1BEA9-9D29-5232-E765-CDF5B8175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777" y="311505"/>
            <a:ext cx="6645499" cy="5155660"/>
          </a:xfrm>
          <a:prstGeom prst="rect">
            <a:avLst/>
          </a:prstGeom>
        </p:spPr>
      </p:pic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D95957A0-4BEB-D650-036E-EAF9C17DC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193643"/>
            <a:ext cx="1333500" cy="133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1EA61-63E9-434D-6EDB-048508639423}"/>
              </a:ext>
            </a:extLst>
          </p:cNvPr>
          <p:cNvSpPr txBox="1"/>
          <p:nvPr/>
        </p:nvSpPr>
        <p:spPr>
          <a:xfrm>
            <a:off x="8366234" y="2785241"/>
            <a:ext cx="249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Visual code marker recognition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084DD8-98D9-046C-C133-85E9FECEBCEE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411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E368F2-89F9-272C-E071-32BDFA3D7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594" y="1029717"/>
            <a:ext cx="9942490" cy="46109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7D8FB-536B-C10D-D263-A315510C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29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93732-FFD6-43AD-D6AE-F75E1F672D0B}"/>
              </a:ext>
            </a:extLst>
          </p:cNvPr>
          <p:cNvSpPr txBox="1"/>
          <p:nvPr/>
        </p:nvSpPr>
        <p:spPr>
          <a:xfrm>
            <a:off x="5361017" y="5877582"/>
            <a:ext cx="206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Painting recognition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70CD9-3975-4C74-F0AD-0DCBCEEF121C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644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51DA1E6B-E855-4337-9408-89F27A868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581" y="1481307"/>
            <a:ext cx="9957975" cy="3745449"/>
          </a:xfrm>
        </p:spPr>
        <p:txBody>
          <a:bodyPr>
            <a:noAutofit/>
          </a:bodyPr>
          <a:lstStyle/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Image</a:t>
            </a:r>
            <a:r>
              <a:rPr lang="en-US" sz="2400" dirty="0">
                <a:solidFill>
                  <a:srgbClr val="000000"/>
                </a:solidFill>
              </a:rPr>
              <a:t>: Defines various aspects of the world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Contains a lot of crucial information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Can be represented as a 2D or 3D function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Digital Image: an image composed of Picture Elements (</a:t>
            </a:r>
            <a:r>
              <a:rPr lang="en-US" sz="2400" b="1" dirty="0">
                <a:solidFill>
                  <a:srgbClr val="000000"/>
                </a:solidFill>
              </a:rPr>
              <a:t>pixels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Pixels are finite quantities of numeric representation of the </a:t>
            </a:r>
            <a:r>
              <a:rPr lang="en-US" sz="2400" b="1" dirty="0">
                <a:solidFill>
                  <a:srgbClr val="000000"/>
                </a:solidFill>
              </a:rPr>
              <a:t>intensity </a:t>
            </a:r>
            <a:r>
              <a:rPr lang="en-US" sz="2400" dirty="0">
                <a:solidFill>
                  <a:srgbClr val="000000"/>
                </a:solidFill>
              </a:rPr>
              <a:t>or gray level</a:t>
            </a: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Box"/>
          <p:cNvSpPr txBox="1">
            <a:spLocks noGrp="1"/>
          </p:cNvSpPr>
          <p:nvPr>
            <p:ph type="title"/>
          </p:nvPr>
        </p:nvSpPr>
        <p:spPr>
          <a:xfrm>
            <a:off x="145582" y="147648"/>
            <a:ext cx="7813085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en-US" sz="4400" b="1" dirty="0">
                <a:solidFill>
                  <a:schemeClr val="tx1"/>
                </a:solidFill>
              </a:rPr>
              <a:t>Digital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D62454-1648-0795-AC6F-84BCFF776D25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89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ollage of images of people's faces&#10;&#10;Description automatically generated">
            <a:extLst>
              <a:ext uri="{FF2B5EF4-FFF2-40B4-BE49-F238E27FC236}">
                <a16:creationId xmlns:a16="http://schemas.microsoft.com/office/drawing/2014/main" id="{16A82F9C-B591-E301-308C-99CA0D73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568" y="351986"/>
            <a:ext cx="7584364" cy="56809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D22D9-39A4-5E47-FAB8-E9735918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30</a:t>
            </a:fld>
            <a:endParaRPr lang="en-IN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AE887BD0-0F37-3EA2-B847-4CD1680E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122" y="0"/>
            <a:ext cx="1333500" cy="133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0CC446-D8DE-AF78-A60E-32ECB104402A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943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-up of a fingerprint&#10;&#10;Description automatically generated">
            <a:extLst>
              <a:ext uri="{FF2B5EF4-FFF2-40B4-BE49-F238E27FC236}">
                <a16:creationId xmlns:a16="http://schemas.microsoft.com/office/drawing/2014/main" id="{3480E861-37CE-ED2E-F182-E8EDF2CD4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573" y="336192"/>
            <a:ext cx="9603748" cy="45090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C98BA-79A9-22D3-5206-1A77C69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31</a:t>
            </a:fld>
            <a:endParaRPr lang="en-IN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A4ABDDC7-A057-378F-8EA0-101BFB07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4D9C83-8305-7ED5-44C7-E51D26000546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2508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ack and white image of two people&#10;&#10;Description automatically generated">
            <a:extLst>
              <a:ext uri="{FF2B5EF4-FFF2-40B4-BE49-F238E27FC236}">
                <a16:creationId xmlns:a16="http://schemas.microsoft.com/office/drawing/2014/main" id="{905657C4-D160-2340-52F6-553726D9A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192" y="1011537"/>
            <a:ext cx="10127447" cy="43277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3C507-8043-AD63-0C67-C2A07C33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32</a:t>
            </a:fld>
            <a:endParaRPr lang="en-IN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1323F457-584B-16B6-7929-A13D21850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E07259-A949-6D29-3836-04D26750DB58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7485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F7FF3E-E48F-E739-9515-B71B2CCCB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053" y="8122"/>
            <a:ext cx="9347229" cy="68498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0D356-44EF-0EDB-7528-D33991FC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33</a:t>
            </a:fld>
            <a:endParaRPr lang="en-IN"/>
          </a:p>
        </p:txBody>
      </p:sp>
      <p:pic>
        <p:nvPicPr>
          <p:cNvPr id="2" name="Picture 1" descr="A logo with a mountain and a light bulb&#10;&#10;Description automatically generated">
            <a:extLst>
              <a:ext uri="{FF2B5EF4-FFF2-40B4-BE49-F238E27FC236}">
                <a16:creationId xmlns:a16="http://schemas.microsoft.com/office/drawing/2014/main" id="{2DB65EC8-F1EA-0BD7-9597-4C093BF9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914" y="0"/>
            <a:ext cx="1333500" cy="133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7DAC39-1D27-D114-1970-320E4AC5B53E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9207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F250E-AE92-E2CA-3BB3-2A65ACF8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96" y="59887"/>
            <a:ext cx="11889828" cy="6624692"/>
          </a:xfrm>
        </p:spPr>
        <p:txBody>
          <a:bodyPr/>
          <a:lstStyle/>
          <a:p>
            <a:r>
              <a:rPr lang="en-IN" b="1" dirty="0"/>
              <a:t>Image processing and related fields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98FC0-85EB-1D27-CD1D-02158779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B1851-24D9-4AF5-88D4-96C44F25BDFF}" type="slidenum">
              <a:rPr lang="en-IN" smtClean="0"/>
              <a:t>34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28D4C-9229-7B3E-463E-38CC2095C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51" y="1007931"/>
            <a:ext cx="9728440" cy="52772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FA72B8-AD25-07C8-0E63-8067631F4850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87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51DA1E6B-E855-4337-9408-89F27A868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521" y="1044631"/>
            <a:ext cx="9813411" cy="2522658"/>
          </a:xfrm>
        </p:spPr>
        <p:txBody>
          <a:bodyPr>
            <a:noAutofit/>
          </a:bodyPr>
          <a:lstStyle/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Represented as a 2D function f(</a:t>
            </a:r>
            <a:r>
              <a:rPr lang="en-US" sz="2400" dirty="0" err="1">
                <a:solidFill>
                  <a:srgbClr val="000000"/>
                </a:solidFill>
              </a:rPr>
              <a:t>x,y</a:t>
            </a:r>
            <a:r>
              <a:rPr lang="en-US" sz="2400" dirty="0">
                <a:solidFill>
                  <a:srgbClr val="000000"/>
                </a:solidFill>
              </a:rPr>
              <a:t>) where x and y are the spatial coordinates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The amplitude of f at any position (x,y) is called the intensity or the gray level of the image at that point.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When x and y, the value of f are all discrete or </a:t>
            </a:r>
            <a:r>
              <a:rPr lang="en-US" sz="2400" b="1" dirty="0">
                <a:solidFill>
                  <a:srgbClr val="000000"/>
                </a:solidFill>
              </a:rPr>
              <a:t>finite</a:t>
            </a:r>
            <a:r>
              <a:rPr lang="en-US" sz="2400" dirty="0">
                <a:solidFill>
                  <a:srgbClr val="000000"/>
                </a:solidFill>
              </a:rPr>
              <a:t> values we call the image a </a:t>
            </a:r>
            <a:r>
              <a:rPr lang="en-US" sz="2400" b="1" dirty="0">
                <a:solidFill>
                  <a:srgbClr val="000000"/>
                </a:solidFill>
              </a:rPr>
              <a:t>digital image</a:t>
            </a:r>
            <a:r>
              <a:rPr lang="en-US" sz="2400" dirty="0">
                <a:solidFill>
                  <a:srgbClr val="000000"/>
                </a:solidFill>
              </a:rPr>
              <a:t>. </a:t>
            </a: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Box"/>
          <p:cNvSpPr txBox="1">
            <a:spLocks noGrp="1"/>
          </p:cNvSpPr>
          <p:nvPr>
            <p:ph type="title"/>
          </p:nvPr>
        </p:nvSpPr>
        <p:spPr>
          <a:xfrm>
            <a:off x="225911" y="147648"/>
            <a:ext cx="7732756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dk1"/>
              </a:buClr>
              <a:buSzPts val="4400"/>
            </a:pPr>
            <a:r>
              <a:rPr lang="en-US" sz="4400" b="1" dirty="0">
                <a:solidFill>
                  <a:schemeClr val="tx1"/>
                </a:solidFill>
              </a:rPr>
              <a:t>Digital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4CCE6-6B2A-98CE-7F8D-AEC8C37AD9EA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51DA1E6B-E855-4337-9408-89F27A868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521" y="1044631"/>
            <a:ext cx="9813411" cy="4052886"/>
          </a:xfrm>
        </p:spPr>
        <p:txBody>
          <a:bodyPr>
            <a:noAutofit/>
          </a:bodyPr>
          <a:lstStyle/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r>
              <a:rPr lang="en-US" sz="2400" dirty="0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    f (</a:t>
            </a:r>
            <a:r>
              <a:rPr lang="en-US" sz="2400" dirty="0" err="1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en-US" sz="2400" dirty="0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) =r(</a:t>
            </a:r>
            <a:r>
              <a:rPr lang="en-US" sz="2400" dirty="0" err="1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en-US" sz="2400" dirty="0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)*I(</a:t>
            </a:r>
            <a:r>
              <a:rPr lang="en-US" sz="2400" dirty="0" err="1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en-US" sz="2400" dirty="0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r>
              <a:rPr lang="en-US" sz="2400" dirty="0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r  = reflectivity at </a:t>
            </a:r>
            <a:r>
              <a:rPr lang="en-US" sz="2400" dirty="0" err="1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r>
              <a:rPr lang="en-US" sz="2400" dirty="0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I= intensity at </a:t>
            </a:r>
            <a:r>
              <a:rPr lang="en-US" sz="2400" dirty="0" err="1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r>
              <a:rPr lang="en-US" sz="2400" dirty="0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X and y can take any values between max and min</a:t>
            </a: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r>
              <a:rPr lang="en-US" sz="2400" dirty="0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US" sz="2400" dirty="0" err="1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en-US" sz="2400" dirty="0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) can take any values between I</a:t>
            </a:r>
            <a:r>
              <a:rPr lang="en-US" sz="2400" baseline="-25000" dirty="0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-US" sz="2400" dirty="0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dirty="0" err="1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 baseline="-25000" dirty="0" err="1">
                <a:solidFill>
                  <a:srgbClr val="3A3C3D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endParaRPr lang="en-US" sz="2400" baseline="-250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Box"/>
          <p:cNvSpPr txBox="1">
            <a:spLocks noGrp="1"/>
          </p:cNvSpPr>
          <p:nvPr>
            <p:ph type="title"/>
          </p:nvPr>
        </p:nvSpPr>
        <p:spPr>
          <a:xfrm>
            <a:off x="225911" y="147648"/>
            <a:ext cx="7732756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dk1"/>
              </a:buClr>
              <a:buSzPts val="4400"/>
            </a:pPr>
            <a:r>
              <a:rPr lang="en-US" sz="4400" b="1" dirty="0">
                <a:solidFill>
                  <a:schemeClr val="tx1"/>
                </a:solidFill>
              </a:rPr>
              <a:t>Image as a 2D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4CCE6-6B2A-98CE-7F8D-AEC8C37AD9EA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0093AC-5E60-BD9E-14E5-AE4F9C40600D}"/>
              </a:ext>
            </a:extLst>
          </p:cNvPr>
          <p:cNvSpPr/>
          <p:nvPr/>
        </p:nvSpPr>
        <p:spPr>
          <a:xfrm>
            <a:off x="225911" y="1345404"/>
            <a:ext cx="2605688" cy="1524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DA5C9E-3307-6B82-0E26-72B9960986F5}"/>
              </a:ext>
            </a:extLst>
          </p:cNvPr>
          <p:cNvSpPr/>
          <p:nvPr/>
        </p:nvSpPr>
        <p:spPr>
          <a:xfrm>
            <a:off x="2554014" y="1856958"/>
            <a:ext cx="336331" cy="3322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E7985B-6832-3883-4181-3DBAB36B6C2F}"/>
              </a:ext>
            </a:extLst>
          </p:cNvPr>
          <p:cNvCxnSpPr>
            <a:cxnSpLocks/>
          </p:cNvCxnSpPr>
          <p:nvPr/>
        </p:nvCxnSpPr>
        <p:spPr>
          <a:xfrm>
            <a:off x="2864840" y="1990267"/>
            <a:ext cx="908374" cy="17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34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51DA1E6B-E855-4337-9408-89F27A868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521" y="1044631"/>
            <a:ext cx="9813411" cy="4052886"/>
          </a:xfrm>
        </p:spPr>
        <p:txBody>
          <a:bodyPr>
            <a:noAutofit/>
          </a:bodyPr>
          <a:lstStyle/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Box"/>
          <p:cNvSpPr txBox="1">
            <a:spLocks noGrp="1"/>
          </p:cNvSpPr>
          <p:nvPr>
            <p:ph type="title"/>
          </p:nvPr>
        </p:nvSpPr>
        <p:spPr>
          <a:xfrm>
            <a:off x="225911" y="147648"/>
            <a:ext cx="7732756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dk1"/>
              </a:buClr>
              <a:buSzPts val="4400"/>
            </a:pPr>
            <a:r>
              <a:rPr lang="en-US" sz="4400" b="1" dirty="0">
                <a:solidFill>
                  <a:schemeClr val="tx1"/>
                </a:solidFill>
              </a:rPr>
              <a:t>Why digitize an image?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4CCE6-6B2A-98CE-7F8D-AEC8C37AD9EA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5A0D63-3A36-B30F-4F56-83CF4B09C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067" y="1285136"/>
            <a:ext cx="6061489" cy="433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98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51DA1E6B-E855-4337-9408-89F27A868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521" y="1044631"/>
            <a:ext cx="9813411" cy="2522658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000000"/>
                </a:solidFill>
              </a:rPr>
              <a:t>Resolution: How many pixels are displayed per inch of an image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000000"/>
                </a:solidFill>
              </a:rPr>
              <a:t>Higher resolution : more pixels per inch (</a:t>
            </a:r>
            <a:r>
              <a:rPr lang="en-US" sz="2400" dirty="0" err="1">
                <a:solidFill>
                  <a:srgbClr val="000000"/>
                </a:solidFill>
              </a:rPr>
              <a:t>ppi</a:t>
            </a:r>
            <a:r>
              <a:rPr lang="en-US" sz="2400" dirty="0">
                <a:solidFill>
                  <a:srgbClr val="000000"/>
                </a:solidFill>
              </a:rPr>
              <a:t>), more pixel information, 			High quality,	crisp image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000000"/>
                </a:solidFill>
              </a:rPr>
              <a:t>Low resolution: fewer pixels per inch, less information</a:t>
            </a: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Box"/>
          <p:cNvSpPr txBox="1">
            <a:spLocks noGrp="1"/>
          </p:cNvSpPr>
          <p:nvPr>
            <p:ph type="title"/>
          </p:nvPr>
        </p:nvSpPr>
        <p:spPr>
          <a:xfrm>
            <a:off x="145582" y="147648"/>
            <a:ext cx="7813085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dk1"/>
              </a:buClr>
              <a:buSzPts val="4400"/>
            </a:pPr>
            <a:r>
              <a:rPr lang="en-US" sz="4400" b="1" dirty="0">
                <a:solidFill>
                  <a:schemeClr val="dk1"/>
                </a:solidFill>
              </a:rPr>
              <a:t>Digital Image</a:t>
            </a:r>
            <a:endParaRPr lang="en-US" sz="4400" b="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5DAEF-9DC6-AEEA-EE90-279F549C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20" y="3815760"/>
            <a:ext cx="1931831" cy="1945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51C64-C1FC-4927-DCE3-8D0633CB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235" y="3815759"/>
            <a:ext cx="1931831" cy="1945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C2A0D-A189-BC66-E88F-48057BD91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888" y="3815760"/>
            <a:ext cx="1931831" cy="1945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C8EE33-ED04-9211-A8FC-F733839C1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3925" y="3815759"/>
            <a:ext cx="1931831" cy="194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3B1C25-5E51-A25C-4D72-83FB0576CDA6}"/>
              </a:ext>
            </a:extLst>
          </p:cNvPr>
          <p:cNvSpPr txBox="1"/>
          <p:nvPr/>
        </p:nvSpPr>
        <p:spPr>
          <a:xfrm>
            <a:off x="933130" y="6018174"/>
            <a:ext cx="1335937" cy="31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i="0" u="none" strike="noStrike" baseline="0" dirty="0">
                <a:latin typeface="Helvetica" panose="020B0604020202020204" pitchFamily="34" charset="0"/>
              </a:rPr>
              <a:t>200x200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37C80-D94B-6291-30F6-202ED3E6F2C8}"/>
              </a:ext>
            </a:extLst>
          </p:cNvPr>
          <p:cNvSpPr txBox="1"/>
          <p:nvPr/>
        </p:nvSpPr>
        <p:spPr>
          <a:xfrm>
            <a:off x="3272351" y="6018174"/>
            <a:ext cx="1335937" cy="31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Helvetica" panose="020B0604020202020204" pitchFamily="34" charset="0"/>
              </a:rPr>
              <a:t>1</a:t>
            </a:r>
            <a:r>
              <a:rPr lang="en-IN" sz="1400" b="1" i="0" u="none" strike="noStrike" baseline="0" dirty="0">
                <a:latin typeface="Helvetica" panose="020B0604020202020204" pitchFamily="34" charset="0"/>
              </a:rPr>
              <a:t>00x100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95587-B40E-1C06-8460-67B05D3C8209}"/>
              </a:ext>
            </a:extLst>
          </p:cNvPr>
          <p:cNvSpPr txBox="1"/>
          <p:nvPr/>
        </p:nvSpPr>
        <p:spPr>
          <a:xfrm>
            <a:off x="6002863" y="5902098"/>
            <a:ext cx="1335937" cy="31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Helvetica" panose="020B0604020202020204" pitchFamily="34" charset="0"/>
              </a:rPr>
              <a:t>5</a:t>
            </a:r>
            <a:r>
              <a:rPr lang="en-IN" sz="1400" b="1" i="0" u="none" strike="noStrike" baseline="0" dirty="0">
                <a:latin typeface="Helvetica" panose="020B0604020202020204" pitchFamily="34" charset="0"/>
              </a:rPr>
              <a:t>0x50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6333C-8DB5-C221-8C76-198B6F593F92}"/>
              </a:ext>
            </a:extLst>
          </p:cNvPr>
          <p:cNvSpPr txBox="1"/>
          <p:nvPr/>
        </p:nvSpPr>
        <p:spPr>
          <a:xfrm>
            <a:off x="8893780" y="5882441"/>
            <a:ext cx="1335937" cy="31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i="0" u="none" strike="noStrike" baseline="0" dirty="0">
                <a:latin typeface="Helvetica" panose="020B0604020202020204" pitchFamily="34" charset="0"/>
              </a:rPr>
              <a:t>25x25</a:t>
            </a: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B579E4-F9E9-881F-0658-254695C44FC0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0785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ection Tit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61815" y="959975"/>
            <a:ext cx="5972137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51DA1E6B-E855-4337-9408-89F27A868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581" y="1481307"/>
            <a:ext cx="10782063" cy="37454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000000"/>
                </a:solidFill>
              </a:rPr>
              <a:t>Digital cameras: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Charged with Charged Coupled Device (CCD) arrays 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Also called image sensors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Contain metal oxide semiconductor capacitors which get charged proportional to the light intensity at that location</a:t>
            </a:r>
          </a:p>
          <a:p>
            <a:pPr marL="3937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Visible light from an object falls through the lens of the digital camera to the CCD array and the image get captured</a:t>
            </a:r>
          </a:p>
          <a:p>
            <a:pPr marL="0" lvl="0"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</a:pP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Box"/>
          <p:cNvSpPr txBox="1">
            <a:spLocks noGrp="1"/>
          </p:cNvSpPr>
          <p:nvPr>
            <p:ph type="title"/>
          </p:nvPr>
        </p:nvSpPr>
        <p:spPr>
          <a:xfrm>
            <a:off x="145582" y="147648"/>
            <a:ext cx="9122596" cy="8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indent="0" algn="ctr">
              <a:buClr>
                <a:schemeClr val="dk1"/>
              </a:buClr>
              <a:buSzPts val="4400"/>
            </a:pPr>
            <a:r>
              <a:rPr lang="en-IN" sz="4400" dirty="0">
                <a:solidFill>
                  <a:schemeClr val="dk1"/>
                </a:solidFill>
              </a:rPr>
              <a:t>Where do digital images come from?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22673C-37ED-7E5A-2A73-5806D065AB8D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0471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"/>
          <p:cNvSpPr txBox="1">
            <a:spLocks noGrp="1"/>
          </p:cNvSpPr>
          <p:nvPr>
            <p:ph type="title"/>
          </p:nvPr>
        </p:nvSpPr>
        <p:spPr>
          <a:xfrm>
            <a:off x="8022214" y="1183231"/>
            <a:ext cx="10515600" cy="154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500"/>
            </a:pPr>
            <a:r>
              <a:rPr lang="en-US" sz="2500" dirty="0">
                <a:solidFill>
                  <a:schemeClr val="dk1"/>
                </a:solidFill>
                <a:latin typeface="Arial"/>
                <a:cs typeface="Arial"/>
              </a:rPr>
              <a:t>Image formation</a:t>
            </a:r>
            <a:endParaRPr lang="en-US" sz="25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" name="Text">
            <a:extLst>
              <a:ext uri="{FF2B5EF4-FFF2-40B4-BE49-F238E27FC236}">
                <a16:creationId xmlns:a16="http://schemas.microsoft.com/office/drawing/2014/main" id="{6A218977-F94F-4186-85F5-3DF5F9BB4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7846" y="5105324"/>
            <a:ext cx="10515600" cy="569445"/>
          </a:xfrm>
        </p:spPr>
        <p:txBody>
          <a:bodyPr>
            <a:normAutofit/>
          </a:bodyPr>
          <a:lstStyle/>
          <a:p>
            <a:r>
              <a:rPr lang="en-IN" sz="1600" dirty="0"/>
              <a:t>Photometric Image Formation (Image cr</a:t>
            </a:r>
            <a:r>
              <a:rPr lang="en-IN" sz="1600" i="1" dirty="0"/>
              <a:t>edit: </a:t>
            </a:r>
            <a:r>
              <a:rPr lang="en-IN" sz="1600" i="1" dirty="0" err="1"/>
              <a:t>Szeliski</a:t>
            </a:r>
            <a:r>
              <a:rPr lang="en-IN" sz="1600" i="1" dirty="0"/>
              <a:t>, Computer Vision: Algorithms and Applications 2010)</a:t>
            </a:r>
            <a:endParaRPr lang="en-US" sz="2400" dirty="0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Diagram of a diagram of a light source&#10;&#10;Description automatically generated">
            <a:extLst>
              <a:ext uri="{FF2B5EF4-FFF2-40B4-BE49-F238E27FC236}">
                <a16:creationId xmlns:a16="http://schemas.microsoft.com/office/drawing/2014/main" id="{4EA4D6F7-1760-27E8-1962-C35FF906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3" y="1049777"/>
            <a:ext cx="7834027" cy="37737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3FA089-BE77-14DF-C073-538388C0769C}"/>
              </a:ext>
            </a:extLst>
          </p:cNvPr>
          <p:cNvSpPr/>
          <p:nvPr/>
        </p:nvSpPr>
        <p:spPr>
          <a:xfrm>
            <a:off x="-1" y="6422314"/>
            <a:ext cx="12192001" cy="4356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52306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861F41"/>
      </a:dk1>
      <a:lt1>
        <a:srgbClr val="FFFFFF"/>
      </a:lt1>
      <a:dk2>
        <a:srgbClr val="75787B"/>
      </a:dk2>
      <a:lt2>
        <a:srgbClr val="E5E1E6"/>
      </a:lt2>
      <a:accent1>
        <a:srgbClr val="861F41"/>
      </a:accent1>
      <a:accent2>
        <a:srgbClr val="C64600"/>
      </a:accent2>
      <a:accent3>
        <a:srgbClr val="A5A5A5"/>
      </a:accent3>
      <a:accent4>
        <a:srgbClr val="508590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6C1035"/>
      </a:dk1>
      <a:lt1>
        <a:srgbClr val="5C6C66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12256</TotalTime>
  <Words>1076</Words>
  <Application>Microsoft Office PowerPoint</Application>
  <PresentationFormat>Widescreen</PresentationFormat>
  <Paragraphs>180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Helvetica</vt:lpstr>
      <vt:lpstr>1_Office Theme</vt:lpstr>
      <vt:lpstr>Image Processing and Computer Vision TMC 303</vt:lpstr>
      <vt:lpstr>Lecture 1 Introduction</vt:lpstr>
      <vt:lpstr>Digital Image</vt:lpstr>
      <vt:lpstr>Digital Image</vt:lpstr>
      <vt:lpstr>Image as a 2D function</vt:lpstr>
      <vt:lpstr>Why digitize an image?</vt:lpstr>
      <vt:lpstr>Digital Image</vt:lpstr>
      <vt:lpstr>Where do digital images come from?</vt:lpstr>
      <vt:lpstr>Image formation</vt:lpstr>
      <vt:lpstr>Electromagnetic Spectrum</vt:lpstr>
      <vt:lpstr>What is Digital 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 1/3</dc:title>
  <dc:creator>amrishsharma@gehu.ac.in</dc:creator>
  <cp:lastModifiedBy>Nisha Chandran S</cp:lastModifiedBy>
  <cp:revision>126</cp:revision>
  <dcterms:modified xsi:type="dcterms:W3CDTF">2023-08-02T01:23:18Z</dcterms:modified>
</cp:coreProperties>
</file>